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embeddedFontLst>
    <p:embeddedFont>
      <p:font typeface="Nuni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3" roundtripDataSignature="AMtx7mgc7kY664fG93iQxLW48t0EIKZG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E77C9FA-935F-47F1-9688-41765CA50B65}">
  <a:tblStyle styleId="{FE77C9FA-935F-47F1-9688-41765CA50B65}"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fntdata"/><Relationship Id="rId11" Type="http://schemas.openxmlformats.org/officeDocument/2006/relationships/slide" Target="slides/slide5.xml"/><Relationship Id="rId22" Type="http://schemas.openxmlformats.org/officeDocument/2006/relationships/font" Target="fonts/Nunito-boldItalic.fntdata"/><Relationship Id="rId10" Type="http://schemas.openxmlformats.org/officeDocument/2006/relationships/slide" Target="slides/slide4.xml"/><Relationship Id="rId21" Type="http://schemas.openxmlformats.org/officeDocument/2006/relationships/font" Target="fonts/Nunito-italic.fntdata"/><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Nunito-regular.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744be5d26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g2744be5d268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2"/>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2"/>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6"/>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6"/>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9"/>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0"/>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0"/>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0"/>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1"/>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docs.google.com/forms/d/e/1FAIpQLSewl7Y4VuheLCv6FdJJcFai7GEOAwH0YhwS0Jxw2_IPo2BuVw/viewform?usp=sf_li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egalan@lausd.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b="1" lang="en">
                <a:solidFill>
                  <a:schemeClr val="accent1"/>
                </a:solidFill>
                <a:latin typeface="Trebuchet MS"/>
                <a:ea typeface="Trebuchet MS"/>
                <a:cs typeface="Trebuchet MS"/>
                <a:sym typeface="Trebuchet MS"/>
              </a:rPr>
              <a:t>Geometry</a:t>
            </a:r>
            <a:endParaRPr b="1">
              <a:solidFill>
                <a:schemeClr val="accent1"/>
              </a:solidFill>
              <a:latin typeface="Trebuchet MS"/>
              <a:ea typeface="Trebuchet MS"/>
              <a:cs typeface="Trebuchet MS"/>
              <a:sym typeface="Trebuchet MS"/>
            </a:endParaRPr>
          </a:p>
        </p:txBody>
      </p:sp>
      <p:sp>
        <p:nvSpPr>
          <p:cNvPr id="55" name="Google Shape;55;p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ctr">
              <a:lnSpc>
                <a:spcPct val="100000"/>
              </a:lnSpc>
              <a:spcBef>
                <a:spcPts val="0"/>
              </a:spcBef>
              <a:spcAft>
                <a:spcPts val="0"/>
              </a:spcAft>
              <a:buSzPct val="117646"/>
              <a:buNone/>
            </a:pPr>
            <a:r>
              <a:rPr b="1" lang="en">
                <a:solidFill>
                  <a:schemeClr val="lt1"/>
                </a:solidFill>
              </a:rPr>
              <a:t>Galan</a:t>
            </a:r>
            <a:endParaRPr b="1">
              <a:solidFill>
                <a:schemeClr val="lt1"/>
              </a:solidFill>
            </a:endParaRPr>
          </a:p>
          <a:p>
            <a:pPr indent="0" lvl="0" marL="0" rtl="0" algn="ctr">
              <a:lnSpc>
                <a:spcPct val="100000"/>
              </a:lnSpc>
              <a:spcBef>
                <a:spcPts val="0"/>
              </a:spcBef>
              <a:spcAft>
                <a:spcPts val="0"/>
              </a:spcAft>
              <a:buSzPct val="117646"/>
              <a:buNone/>
            </a:pPr>
            <a:r>
              <a:rPr b="1" lang="en">
                <a:solidFill>
                  <a:schemeClr val="lt1"/>
                </a:solidFill>
              </a:rPr>
              <a:t>LAHSA - 20</a:t>
            </a:r>
            <a:r>
              <a:rPr b="1" lang="en">
                <a:solidFill>
                  <a:schemeClr val="accent1"/>
                </a:solidFill>
              </a:rPr>
              <a:t>23-2024</a:t>
            </a:r>
            <a:endParaRPr b="1">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Bathroom Policy</a:t>
            </a:r>
            <a:endParaRPr/>
          </a:p>
        </p:txBody>
      </p:sp>
      <p:sp>
        <p:nvSpPr>
          <p:cNvPr id="115" name="Google Shape;115;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sz="2400"/>
              <a:t>You may go to the bathroom if you have YOUR OWN STUDENT AGENDA.  </a:t>
            </a:r>
            <a:r>
              <a:rPr lang="en" sz="2400">
                <a:solidFill>
                  <a:srgbClr val="FF9900"/>
                </a:solidFill>
              </a:rPr>
              <a:t>Each </a:t>
            </a:r>
            <a:r>
              <a:rPr lang="en" sz="2400"/>
              <a:t>time you leave the room for bathroom or </a:t>
            </a:r>
            <a:r>
              <a:rPr lang="en" sz="2400">
                <a:solidFill>
                  <a:srgbClr val="FF9900"/>
                </a:solidFill>
              </a:rPr>
              <a:t>water, you will owe </a:t>
            </a:r>
            <a:r>
              <a:rPr lang="en" sz="2400"/>
              <a:t>me 5 minutes during the upcoming b</a:t>
            </a:r>
            <a:r>
              <a:rPr lang="en" sz="2400">
                <a:solidFill>
                  <a:srgbClr val="FF9900"/>
                </a:solidFill>
              </a:rPr>
              <a:t>reak </a:t>
            </a:r>
            <a:r>
              <a:rPr lang="en" sz="2400"/>
              <a:t>- </a:t>
            </a:r>
            <a:r>
              <a:rPr lang="en" sz="2400">
                <a:solidFill>
                  <a:srgbClr val="FF9900"/>
                </a:solidFill>
              </a:rPr>
              <a:t>Nutrition, Lun</a:t>
            </a:r>
            <a:r>
              <a:rPr lang="en" sz="2400"/>
              <a:t>ch, or After School.</a:t>
            </a:r>
            <a:endParaRPr sz="2400"/>
          </a:p>
        </p:txBody>
      </p:sp>
      <p:pic>
        <p:nvPicPr>
          <p:cNvPr id="116" name="Google Shape;116;p10"/>
          <p:cNvPicPr preferRelativeResize="0"/>
          <p:nvPr/>
        </p:nvPicPr>
        <p:blipFill rotWithShape="1">
          <a:blip r:embed="rId3">
            <a:alphaModFix/>
          </a:blip>
          <a:srcRect b="0" l="0" r="0" t="0"/>
          <a:stretch/>
        </p:blipFill>
        <p:spPr>
          <a:xfrm rot="539999">
            <a:off x="7606371" y="272167"/>
            <a:ext cx="922759" cy="922759"/>
          </a:xfrm>
          <a:prstGeom prst="rect">
            <a:avLst/>
          </a:prstGeom>
          <a:noFill/>
          <a:ln>
            <a:noFill/>
          </a:ln>
          <a:effectLst>
            <a:outerShdw blurRad="500063" rotWithShape="0" algn="bl" dir="5400000" dist="19050">
              <a:srgbClr val="000000">
                <a:alpha val="23529"/>
              </a:srgbClr>
            </a:outerShdw>
          </a:effectLst>
        </p:spPr>
      </p:pic>
      <p:pic>
        <p:nvPicPr>
          <p:cNvPr id="117" name="Google Shape;117;p10"/>
          <p:cNvPicPr preferRelativeResize="0"/>
          <p:nvPr/>
        </p:nvPicPr>
        <p:blipFill rotWithShape="1">
          <a:blip r:embed="rId4">
            <a:alphaModFix/>
          </a:blip>
          <a:srcRect b="0" l="0" r="0" t="0"/>
          <a:stretch/>
        </p:blipFill>
        <p:spPr>
          <a:xfrm rot="-1799997">
            <a:off x="457192" y="3221812"/>
            <a:ext cx="1505125" cy="1505100"/>
          </a:xfrm>
          <a:prstGeom prst="rect">
            <a:avLst/>
          </a:prstGeom>
          <a:noFill/>
          <a:ln>
            <a:noFill/>
          </a:ln>
          <a:effectLst>
            <a:outerShdw blurRad="671513" rotWithShape="0" algn="bl" dir="3540000" dist="19050">
              <a:srgbClr val="000000">
                <a:alpha val="54509"/>
              </a:srgbClr>
            </a:outerShdw>
          </a:effectLst>
        </p:spPr>
      </p:pic>
      <p:pic>
        <p:nvPicPr>
          <p:cNvPr id="118" name="Google Shape;118;p10"/>
          <p:cNvPicPr preferRelativeResize="0"/>
          <p:nvPr/>
        </p:nvPicPr>
        <p:blipFill rotWithShape="1">
          <a:blip r:embed="rId5">
            <a:alphaModFix/>
          </a:blip>
          <a:srcRect b="0" l="0" r="0" t="0"/>
          <a:stretch/>
        </p:blipFill>
        <p:spPr>
          <a:xfrm rot="360001">
            <a:off x="6859800" y="3180726"/>
            <a:ext cx="1505125" cy="1505125"/>
          </a:xfrm>
          <a:prstGeom prst="rect">
            <a:avLst/>
          </a:prstGeom>
          <a:noFill/>
          <a:ln>
            <a:noFill/>
          </a:ln>
          <a:effectLst>
            <a:outerShdw blurRad="700088" rotWithShape="0" algn="bl" dir="5400000" dist="19050">
              <a:srgbClr val="000000">
                <a:alpha val="49411"/>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Tardy Policy</a:t>
            </a:r>
            <a:endParaRPr/>
          </a:p>
        </p:txBody>
      </p:sp>
      <p:sp>
        <p:nvSpPr>
          <p:cNvPr id="124" name="Google Shape;124;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sz="2400"/>
              <a:t>Each time you arrive late to class you will owe me 5 minutes during the upcoming break - Nutrition, Lunch, After School. </a:t>
            </a:r>
            <a:endParaRPr sz="2400"/>
          </a:p>
          <a:p>
            <a:pPr indent="0" lvl="0" marL="0" rtl="0" algn="l">
              <a:lnSpc>
                <a:spcPct val="115000"/>
              </a:lnSpc>
              <a:spcBef>
                <a:spcPts val="1200"/>
              </a:spcBef>
              <a:spcAft>
                <a:spcPts val="0"/>
              </a:spcAft>
              <a:buSzPts val="1800"/>
              <a:buNone/>
            </a:pPr>
            <a:r>
              <a:rPr lang="en" sz="2400"/>
              <a:t>Please plan</a:t>
            </a:r>
            <a:r>
              <a:rPr lang="en" sz="2400">
                <a:solidFill>
                  <a:srgbClr val="FF0000"/>
                </a:solidFill>
              </a:rPr>
              <a:t> </a:t>
            </a:r>
            <a:r>
              <a:rPr lang="en" sz="2400">
                <a:solidFill>
                  <a:srgbClr val="FF9900"/>
                </a:solidFill>
              </a:rPr>
              <a:t>ahead and do your</a:t>
            </a:r>
            <a:r>
              <a:rPr lang="en" sz="2400">
                <a:solidFill>
                  <a:srgbClr val="FF0000"/>
                </a:solidFill>
              </a:rPr>
              <a:t> </a:t>
            </a:r>
            <a:r>
              <a:rPr lang="en" sz="2400"/>
              <a:t>best to Be ON TIME. </a:t>
            </a:r>
            <a:endParaRPr sz="2400"/>
          </a:p>
          <a:p>
            <a:pPr indent="0" lvl="0" marL="0" rtl="0" algn="l">
              <a:lnSpc>
                <a:spcPct val="115000"/>
              </a:lnSpc>
              <a:spcBef>
                <a:spcPts val="1200"/>
              </a:spcBef>
              <a:spcAft>
                <a:spcPts val="1200"/>
              </a:spcAft>
              <a:buSzPts val="1800"/>
              <a:buNone/>
            </a:pPr>
            <a:r>
              <a:rPr lang="en" sz="2400"/>
              <a:t>Late constitu</a:t>
            </a:r>
            <a:r>
              <a:rPr lang="en" sz="2400">
                <a:solidFill>
                  <a:srgbClr val="FF9900"/>
                </a:solidFill>
              </a:rPr>
              <a:t>tes any time after </a:t>
            </a:r>
            <a:r>
              <a:rPr lang="en" sz="2400"/>
              <a:t>the scheduled start of class.  Please make </a:t>
            </a:r>
            <a:r>
              <a:rPr lang="en" sz="2400">
                <a:solidFill>
                  <a:srgbClr val="FF9900"/>
                </a:solidFill>
              </a:rPr>
              <a:t>sure you know the </a:t>
            </a:r>
            <a:r>
              <a:rPr lang="en" sz="2400"/>
              <a:t>schedule.</a:t>
            </a:r>
            <a:endParaRPr sz="2400"/>
          </a:p>
        </p:txBody>
      </p:sp>
      <p:pic>
        <p:nvPicPr>
          <p:cNvPr id="125" name="Google Shape;125;p11"/>
          <p:cNvPicPr preferRelativeResize="0"/>
          <p:nvPr/>
        </p:nvPicPr>
        <p:blipFill rotWithShape="1">
          <a:blip r:embed="rId3">
            <a:alphaModFix/>
          </a:blip>
          <a:srcRect b="0" l="0" r="0" t="0"/>
          <a:stretch/>
        </p:blipFill>
        <p:spPr>
          <a:xfrm rot="300002">
            <a:off x="7327969" y="3409920"/>
            <a:ext cx="1160575" cy="1160575"/>
          </a:xfrm>
          <a:prstGeom prst="rect">
            <a:avLst/>
          </a:prstGeom>
          <a:noFill/>
          <a:ln>
            <a:noFill/>
          </a:ln>
          <a:effectLst>
            <a:outerShdw blurRad="757238" rotWithShape="0" algn="bl" dir="5400000" dist="19050">
              <a:srgbClr val="000000">
                <a:alpha val="49411"/>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g2744be5d268_1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Parent Verification</a:t>
            </a:r>
            <a:endParaRPr/>
          </a:p>
        </p:txBody>
      </p:sp>
      <p:sp>
        <p:nvSpPr>
          <p:cNvPr id="131" name="Google Shape;131;g2744be5d268_1_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t>Please click on the link below, complete, and submit the verification that you and your parents have read and understand my expectations of you in my class. </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rPr lang="en" u="sng">
                <a:solidFill>
                  <a:schemeClr val="hlink"/>
                </a:solidFill>
                <a:hlinkClick r:id="rId3"/>
              </a:rPr>
              <a:t>Click Here for Verification </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latin typeface="Trebuchet MS"/>
                <a:ea typeface="Trebuchet MS"/>
                <a:cs typeface="Trebuchet MS"/>
                <a:sym typeface="Trebuchet MS"/>
              </a:rPr>
              <a:t>Mr. Galan</a:t>
            </a:r>
            <a:endParaRPr b="1">
              <a:solidFill>
                <a:schemeClr val="accent1"/>
              </a:solidFill>
              <a:latin typeface="Trebuchet MS"/>
              <a:ea typeface="Trebuchet MS"/>
              <a:cs typeface="Trebuchet MS"/>
              <a:sym typeface="Trebuchet MS"/>
            </a:endParaRPr>
          </a:p>
        </p:txBody>
      </p:sp>
      <p:sp>
        <p:nvSpPr>
          <p:cNvPr id="61" name="Google Shape;61;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000">
                <a:solidFill>
                  <a:schemeClr val="accent1"/>
                </a:solidFill>
                <a:latin typeface="Nunito"/>
                <a:ea typeface="Nunito"/>
                <a:cs typeface="Nunito"/>
                <a:sym typeface="Nunito"/>
              </a:rPr>
              <a:t>Room: 452</a:t>
            </a:r>
            <a:endParaRPr b="1" sz="2000">
              <a:solidFill>
                <a:schemeClr val="accent1"/>
              </a:solidFill>
              <a:latin typeface="Nunito"/>
              <a:ea typeface="Nunito"/>
              <a:cs typeface="Nunito"/>
              <a:sym typeface="Nunito"/>
            </a:endParaRPr>
          </a:p>
          <a:p>
            <a:pPr indent="0" lvl="0" marL="0" rtl="0" algn="l">
              <a:lnSpc>
                <a:spcPct val="115000"/>
              </a:lnSpc>
              <a:spcBef>
                <a:spcPts val="1200"/>
              </a:spcBef>
              <a:spcAft>
                <a:spcPts val="0"/>
              </a:spcAft>
              <a:buSzPts val="1800"/>
              <a:buNone/>
            </a:pPr>
            <a:r>
              <a:rPr b="1" lang="en" sz="2000">
                <a:solidFill>
                  <a:schemeClr val="accent1"/>
                </a:solidFill>
                <a:latin typeface="Nunito"/>
                <a:ea typeface="Nunito"/>
                <a:cs typeface="Nunito"/>
                <a:sym typeface="Nunito"/>
              </a:rPr>
              <a:t>Email: </a:t>
            </a:r>
            <a:r>
              <a:rPr b="1" lang="en" sz="2000" u="sng">
                <a:solidFill>
                  <a:schemeClr val="accent1"/>
                </a:solidFill>
                <a:latin typeface="Nunito"/>
                <a:ea typeface="Nunito"/>
                <a:cs typeface="Nunito"/>
                <a:sym typeface="Nunito"/>
                <a:hlinkClick r:id="rId3">
                  <a:extLst>
                    <a:ext uri="{A12FA001-AC4F-418D-AE19-62706E023703}">
                      <ahyp:hlinkClr val="tx"/>
                    </a:ext>
                  </a:extLst>
                </a:hlinkClick>
              </a:rPr>
              <a:t>egalan@lausd.net</a:t>
            </a:r>
            <a:endParaRPr b="1" sz="2000">
              <a:solidFill>
                <a:schemeClr val="accent1"/>
              </a:solidFill>
              <a:latin typeface="Nunito"/>
              <a:ea typeface="Nunito"/>
              <a:cs typeface="Nunito"/>
              <a:sym typeface="Nunito"/>
            </a:endParaRPr>
          </a:p>
          <a:p>
            <a:pPr indent="0" lvl="0" marL="0" rtl="0" algn="l">
              <a:lnSpc>
                <a:spcPct val="115000"/>
              </a:lnSpc>
              <a:spcBef>
                <a:spcPts val="1200"/>
              </a:spcBef>
              <a:spcAft>
                <a:spcPts val="0"/>
              </a:spcAft>
              <a:buSzPts val="1800"/>
              <a:buNone/>
            </a:pPr>
            <a:r>
              <a:rPr b="1" lang="en" sz="2000">
                <a:solidFill>
                  <a:schemeClr val="accent1"/>
                </a:solidFill>
                <a:latin typeface="Nunito"/>
                <a:ea typeface="Nunito"/>
                <a:cs typeface="Nunito"/>
                <a:sym typeface="Nunito"/>
              </a:rPr>
              <a:t>Telephone: 323-457-0924</a:t>
            </a:r>
            <a:endParaRPr b="1" sz="2000">
              <a:solidFill>
                <a:schemeClr val="accent1"/>
              </a:solidFill>
              <a:latin typeface="Nunito"/>
              <a:ea typeface="Nunito"/>
              <a:cs typeface="Nunito"/>
              <a:sym typeface="Nunito"/>
            </a:endParaRPr>
          </a:p>
          <a:p>
            <a:pPr indent="0" lvl="0" marL="0" rtl="0" algn="l">
              <a:lnSpc>
                <a:spcPct val="100000"/>
              </a:lnSpc>
              <a:spcBef>
                <a:spcPts val="1200"/>
              </a:spcBef>
              <a:spcAft>
                <a:spcPts val="1600"/>
              </a:spcAft>
              <a:buSzPts val="1800"/>
              <a:buNone/>
            </a:pPr>
            <a:r>
              <a:rPr b="1" lang="en" sz="2000">
                <a:solidFill>
                  <a:schemeClr val="accent1"/>
                </a:solidFill>
                <a:latin typeface="Nunito"/>
                <a:ea typeface="Nunito"/>
                <a:cs typeface="Nunito"/>
                <a:sym typeface="Nunito"/>
              </a:rPr>
              <a:t>Bio: </a:t>
            </a:r>
            <a:r>
              <a:rPr lang="en" sz="2000">
                <a:solidFill>
                  <a:schemeClr val="accent1"/>
                </a:solidFill>
                <a:latin typeface="Nunito"/>
                <a:ea typeface="Nunito"/>
                <a:cs typeface="Nunito"/>
                <a:sym typeface="Nunito"/>
              </a:rPr>
              <a:t>Mr. Galan has been teaching Math and Computer science for 32 years.  He is a founding teacher of Los Angeles High School of the Arts.  He is an active member of Math For America Los Angeles (MFALA.org). On his free time, he sponsonsors LAHSA’s Music Factory music club, and collaborates with the Theater Department as a Music Director.  Mr. Galan loves his cats and dogs.</a:t>
            </a:r>
            <a:endParaRPr b="1" sz="2000">
              <a:solidFill>
                <a:schemeClr val="accent1"/>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latin typeface="Trebuchet MS"/>
                <a:ea typeface="Trebuchet MS"/>
                <a:cs typeface="Trebuchet MS"/>
                <a:sym typeface="Trebuchet MS"/>
              </a:rPr>
              <a:t>What is Geometry</a:t>
            </a:r>
            <a:endParaRPr b="1">
              <a:solidFill>
                <a:schemeClr val="accent1"/>
              </a:solidFill>
              <a:latin typeface="Trebuchet MS"/>
              <a:ea typeface="Trebuchet MS"/>
              <a:cs typeface="Trebuchet MS"/>
              <a:sym typeface="Trebuchet MS"/>
            </a:endParaRPr>
          </a:p>
        </p:txBody>
      </p:sp>
      <p:sp>
        <p:nvSpPr>
          <p:cNvPr id="67" name="Google Shape;67;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sz="2400">
                <a:solidFill>
                  <a:schemeClr val="accent1"/>
                </a:solidFill>
              </a:rPr>
              <a:t>Geometry is the branch of Mathematics that deals with the properties and relations of points, lines, surfaces, solids, and higher dimensional analogs. </a:t>
            </a:r>
            <a:endParaRPr sz="2400">
              <a:solidFill>
                <a:schemeClr val="accent1"/>
              </a:solidFill>
            </a:endParaRPr>
          </a:p>
          <a:p>
            <a:pPr indent="0" lvl="0" marL="0" rtl="0" algn="l">
              <a:lnSpc>
                <a:spcPct val="115000"/>
              </a:lnSpc>
              <a:spcBef>
                <a:spcPts val="1200"/>
              </a:spcBef>
              <a:spcAft>
                <a:spcPts val="1200"/>
              </a:spcAft>
              <a:buSzPts val="1800"/>
              <a:buNone/>
            </a:pPr>
            <a:r>
              <a:rPr lang="en" sz="2400">
                <a:solidFill>
                  <a:schemeClr val="accent1"/>
                </a:solidFill>
              </a:rPr>
              <a:t>In short, Geometry is the study of shapes. </a:t>
            </a:r>
            <a:endParaRPr sz="240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rPr>
              <a:t>Geometry: Course Objectives/Learning Targets</a:t>
            </a:r>
            <a:endParaRPr b="1">
              <a:solidFill>
                <a:schemeClr val="accent1"/>
              </a:solidFill>
            </a:endParaRPr>
          </a:p>
        </p:txBody>
      </p:sp>
      <p:sp>
        <p:nvSpPr>
          <p:cNvPr id="73" name="Google Shape;73;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solidFill>
                  <a:schemeClr val="accent1"/>
                </a:solidFill>
              </a:rPr>
              <a:t>The course objectives or learning targets for </a:t>
            </a:r>
            <a:r>
              <a:rPr b="1" lang="en">
                <a:solidFill>
                  <a:srgbClr val="FF0000"/>
                </a:solidFill>
              </a:rPr>
              <a:t>Geometry</a:t>
            </a:r>
            <a:r>
              <a:rPr lang="en">
                <a:solidFill>
                  <a:schemeClr val="accent1"/>
                </a:solidFill>
              </a:rPr>
              <a:t> are:</a:t>
            </a:r>
            <a:endParaRPr>
              <a:solidFill>
                <a:schemeClr val="accent1"/>
              </a:solidFill>
            </a:endParaRPr>
          </a:p>
        </p:txBody>
      </p:sp>
      <p:graphicFrame>
        <p:nvGraphicFramePr>
          <p:cNvPr id="74" name="Google Shape;74;p4"/>
          <p:cNvGraphicFramePr/>
          <p:nvPr/>
        </p:nvGraphicFramePr>
        <p:xfrm>
          <a:off x="311700" y="1699425"/>
          <a:ext cx="3000000" cy="3000000"/>
        </p:xfrm>
        <a:graphic>
          <a:graphicData uri="http://schemas.openxmlformats.org/drawingml/2006/table">
            <a:tbl>
              <a:tblPr>
                <a:noFill/>
                <a:tableStyleId>{FE77C9FA-935F-47F1-9688-41765CA50B65}</a:tableStyleId>
              </a:tblPr>
              <a:tblGrid>
                <a:gridCol w="2130150"/>
                <a:gridCol w="2130150"/>
                <a:gridCol w="2130150"/>
                <a:gridCol w="2130150"/>
              </a:tblGrid>
              <a:tr h="1280125">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Constructions </a:t>
                      </a:r>
                      <a:endParaRPr b="1" sz="1800" u="none" cap="none" strike="noStrike">
                        <a:solidFill>
                          <a:schemeClr val="lt1"/>
                        </a:solidFill>
                      </a:endParaRPr>
                    </a:p>
                  </a:txBody>
                  <a:tcPr marT="91425" marB="91425" marR="91425" marL="91425">
                    <a:solidFill>
                      <a:schemeClr val="accent5"/>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Rigid Transformations</a:t>
                      </a:r>
                      <a:endParaRPr b="1" sz="1800" u="none" cap="none" strike="noStrike">
                        <a:solidFill>
                          <a:schemeClr val="lt1"/>
                        </a:solidFill>
                      </a:endParaRPr>
                    </a:p>
                  </a:txBody>
                  <a:tcPr marT="91425" marB="91425" marR="91425" marL="91425">
                    <a:solidFill>
                      <a:schemeClr val="accen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Congruence</a:t>
                      </a:r>
                      <a:endParaRPr b="1" sz="1800" u="none" cap="none" strike="noStrike">
                        <a:solidFill>
                          <a:schemeClr val="lt1"/>
                        </a:solidFill>
                      </a:endParaRPr>
                    </a:p>
                  </a:txBody>
                  <a:tcPr marT="91425" marB="91425" marR="91425" marL="91425">
                    <a:solidFill>
                      <a:srgbClr val="DD7E6B"/>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Similar</a:t>
                      </a:r>
                      <a:endParaRPr b="1" sz="1800" u="none" cap="none" strike="noStrike">
                        <a:solidFill>
                          <a:schemeClr val="lt1"/>
                        </a:solidFill>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Figures</a:t>
                      </a:r>
                      <a:endParaRPr b="1" sz="1800" u="none" cap="none" strike="noStrike">
                        <a:solidFill>
                          <a:schemeClr val="lt1"/>
                        </a:solidFill>
                      </a:endParaRPr>
                    </a:p>
                  </a:txBody>
                  <a:tcPr marT="91425" marB="91425" marR="91425" marL="91425">
                    <a:solidFill>
                      <a:srgbClr val="9900FF"/>
                    </a:solidFill>
                  </a:tcPr>
                </a:tc>
              </a:tr>
              <a:tr h="731500">
                <a:tc>
                  <a:txBody>
                    <a:bodyPr/>
                    <a:lstStyle/>
                    <a:p>
                      <a:pPr indent="0" lvl="0" marL="0" marR="0" rtl="0" algn="ctr">
                        <a:lnSpc>
                          <a:spcPct val="100000"/>
                        </a:lnSpc>
                        <a:spcBef>
                          <a:spcPts val="0"/>
                        </a:spcBef>
                        <a:spcAft>
                          <a:spcPts val="0"/>
                        </a:spcAft>
                        <a:buClr>
                          <a:schemeClr val="dk1"/>
                        </a:buClr>
                        <a:buSzPts val="1100"/>
                        <a:buFont typeface="Arial"/>
                        <a:buNone/>
                      </a:pPr>
                      <a:r>
                        <a:rPr b="1" lang="en" sz="1800" u="none" cap="none" strike="noStrike">
                          <a:solidFill>
                            <a:schemeClr val="lt1"/>
                          </a:solidFill>
                        </a:rPr>
                        <a:t>Triangles</a:t>
                      </a:r>
                      <a:endParaRPr b="1" sz="1800" u="none" cap="none" strike="noStrike">
                        <a:solidFill>
                          <a:schemeClr val="lt1"/>
                        </a:solidFill>
                      </a:endParaRPr>
                    </a:p>
                  </a:txBody>
                  <a:tcPr marT="91425" marB="91425" marR="91425" marL="91425">
                    <a:solidFill>
                      <a:srgbClr val="8E7CC3"/>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Right Triangle Trigonometry</a:t>
                      </a:r>
                      <a:endParaRPr b="1" sz="1800" u="none" cap="none" strike="noStrike">
                        <a:solidFill>
                          <a:schemeClr val="lt1"/>
                        </a:solidFill>
                      </a:endParaRPr>
                    </a:p>
                  </a:txBody>
                  <a:tcPr marT="91425" marB="91425" marR="91425" marL="91425">
                    <a:solidFill>
                      <a:srgbClr val="BF9000"/>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Circles</a:t>
                      </a:r>
                      <a:endParaRPr b="1" sz="1800" u="none" cap="none" strike="noStrike">
                        <a:solidFill>
                          <a:schemeClr val="lt1"/>
                        </a:solidFill>
                      </a:endParaRPr>
                    </a:p>
                  </a:txBody>
                  <a:tcPr marT="91425" marB="91425" marR="91425" marL="91425">
                    <a:solidFill>
                      <a:srgbClr val="990000"/>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lt1"/>
                          </a:solidFill>
                        </a:rPr>
                        <a:t>Coordinate Geometry</a:t>
                      </a:r>
                      <a:endParaRPr b="1" sz="1800" u="none" cap="none" strike="noStrike">
                        <a:solidFill>
                          <a:schemeClr val="lt1"/>
                        </a:solidFill>
                      </a:endParaRPr>
                    </a:p>
                  </a:txBody>
                  <a:tcPr marT="91425" marB="91425" marR="91425" marL="91425">
                    <a:solidFill>
                      <a:srgbClr val="0C343D"/>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latin typeface="Trebuchet MS"/>
                <a:ea typeface="Trebuchet MS"/>
                <a:cs typeface="Trebuchet MS"/>
                <a:sym typeface="Trebuchet MS"/>
              </a:rPr>
              <a:t>Grading Rubric</a:t>
            </a:r>
            <a:endParaRPr b="1">
              <a:solidFill>
                <a:schemeClr val="accent1"/>
              </a:solidFill>
              <a:latin typeface="Trebuchet MS"/>
              <a:ea typeface="Trebuchet MS"/>
              <a:cs typeface="Trebuchet MS"/>
              <a:sym typeface="Trebuchet MS"/>
            </a:endParaRPr>
          </a:p>
        </p:txBody>
      </p:sp>
      <p:sp>
        <p:nvSpPr>
          <p:cNvPr id="80" name="Google Shape;80;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p>
        </p:txBody>
      </p:sp>
      <p:graphicFrame>
        <p:nvGraphicFramePr>
          <p:cNvPr id="81" name="Google Shape;81;p5"/>
          <p:cNvGraphicFramePr/>
          <p:nvPr/>
        </p:nvGraphicFramePr>
        <p:xfrm>
          <a:off x="311700" y="1017725"/>
          <a:ext cx="3000000" cy="3000000"/>
        </p:xfrm>
        <a:graphic>
          <a:graphicData uri="http://schemas.openxmlformats.org/drawingml/2006/table">
            <a:tbl>
              <a:tblPr>
                <a:noFill/>
                <a:tableStyleId>{FE77C9FA-935F-47F1-9688-41765CA50B65}</a:tableStyleId>
              </a:tblPr>
              <a:tblGrid>
                <a:gridCol w="1641875"/>
                <a:gridCol w="6878725"/>
              </a:tblGrid>
              <a:tr h="731500">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Advanced</a:t>
                      </a:r>
                      <a:endParaRPr b="1" sz="18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4</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c>
                  <a:txBody>
                    <a:bodyPr/>
                    <a:lstStyle/>
                    <a:p>
                      <a:pPr indent="0" lvl="0" marL="0" marR="0" rtl="0" algn="l">
                        <a:lnSpc>
                          <a:spcPct val="100000"/>
                        </a:lnSpc>
                        <a:spcBef>
                          <a:spcPts val="0"/>
                        </a:spcBef>
                        <a:spcAft>
                          <a:spcPts val="0"/>
                        </a:spcAft>
                        <a:buClr>
                          <a:schemeClr val="dk1"/>
                        </a:buClr>
                        <a:buSzPts val="1100"/>
                        <a:buFont typeface="Arial"/>
                        <a:buNone/>
                      </a:pPr>
                      <a:r>
                        <a:rPr b="1" lang="en" sz="1800" u="none" cap="none" strike="noStrike">
                          <a:solidFill>
                            <a:schemeClr val="accent1"/>
                          </a:solidFill>
                          <a:latin typeface="Nunito"/>
                          <a:ea typeface="Nunito"/>
                          <a:cs typeface="Nunito"/>
                          <a:sym typeface="Nunito"/>
                        </a:rPr>
                        <a:t>I demonstrate mastery of the LT. I can apply complex concepts to a variety of problem types.</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r>
              <a:tr h="731500">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Proficient</a:t>
                      </a:r>
                      <a:endParaRPr b="1" sz="18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3</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c>
                  <a:txBody>
                    <a:bodyPr/>
                    <a:lstStyle/>
                    <a:p>
                      <a:pPr indent="0" lvl="0" marL="0" marR="0" rtl="0" algn="l">
                        <a:lnSpc>
                          <a:spcPct val="100000"/>
                        </a:lnSpc>
                        <a:spcBef>
                          <a:spcPts val="0"/>
                        </a:spcBef>
                        <a:spcAft>
                          <a:spcPts val="0"/>
                        </a:spcAft>
                        <a:buClr>
                          <a:schemeClr val="dk1"/>
                        </a:buClr>
                        <a:buSzPts val="1100"/>
                        <a:buFont typeface="Arial"/>
                        <a:buNone/>
                      </a:pPr>
                      <a:r>
                        <a:rPr b="1" lang="en" sz="1800" u="none" cap="none" strike="noStrike">
                          <a:solidFill>
                            <a:schemeClr val="accent1"/>
                          </a:solidFill>
                          <a:latin typeface="Nunito"/>
                          <a:ea typeface="Nunito"/>
                          <a:cs typeface="Nunito"/>
                          <a:sym typeface="Nunito"/>
                        </a:rPr>
                        <a:t>I demonstrate proficiency of the LT, and can do complex problems with minor errors.</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r>
              <a:tr h="731500">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Developing</a:t>
                      </a:r>
                      <a:endParaRPr b="1" sz="18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2</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 sz="1800" u="none" cap="none" strike="noStrike">
                          <a:solidFill>
                            <a:schemeClr val="accent1"/>
                          </a:solidFill>
                          <a:latin typeface="Nunito"/>
                          <a:ea typeface="Nunito"/>
                          <a:cs typeface="Nunito"/>
                          <a:sym typeface="Nunito"/>
                        </a:rPr>
                        <a:t>I demonstrate </a:t>
                      </a:r>
                      <a:r>
                        <a:rPr b="1" lang="en" sz="1800" u="none" cap="none" strike="noStrike">
                          <a:solidFill>
                            <a:schemeClr val="accent1"/>
                          </a:solidFill>
                          <a:latin typeface="Nunito"/>
                          <a:ea typeface="Nunito"/>
                          <a:cs typeface="Nunito"/>
                          <a:sym typeface="Nunito"/>
                        </a:rPr>
                        <a:t>basic grade-level </a:t>
                      </a:r>
                      <a:r>
                        <a:rPr lang="en" sz="1800" u="none" cap="none" strike="noStrike">
                          <a:solidFill>
                            <a:schemeClr val="accent1"/>
                          </a:solidFill>
                          <a:latin typeface="Nunito"/>
                          <a:ea typeface="Nunito"/>
                          <a:cs typeface="Nunito"/>
                          <a:sym typeface="Nunito"/>
                        </a:rPr>
                        <a:t>understanding of the LT, but not a full conceptual understanding.</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r>
              <a:tr h="457175">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Emerging</a:t>
                      </a:r>
                      <a:endParaRPr b="1" sz="18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1</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 sz="1800" u="none" cap="none" strike="noStrike">
                          <a:solidFill>
                            <a:schemeClr val="accent1"/>
                          </a:solidFill>
                          <a:latin typeface="Nunito"/>
                          <a:ea typeface="Nunito"/>
                          <a:cs typeface="Nunito"/>
                          <a:sym typeface="Nunito"/>
                        </a:rPr>
                        <a:t>I demonstrate </a:t>
                      </a:r>
                      <a:r>
                        <a:rPr b="1" lang="en" sz="1800" u="none" cap="none" strike="noStrike">
                          <a:solidFill>
                            <a:schemeClr val="accent1"/>
                          </a:solidFill>
                          <a:latin typeface="Nunito"/>
                          <a:ea typeface="Nunito"/>
                          <a:cs typeface="Nunito"/>
                          <a:sym typeface="Nunito"/>
                        </a:rPr>
                        <a:t>approaching grade-level</a:t>
                      </a:r>
                      <a:r>
                        <a:rPr lang="en" sz="1800" u="none" cap="none" strike="noStrike">
                          <a:solidFill>
                            <a:schemeClr val="accent1"/>
                          </a:solidFill>
                          <a:latin typeface="Nunito"/>
                          <a:ea typeface="Nunito"/>
                          <a:cs typeface="Nunito"/>
                          <a:sym typeface="Nunito"/>
                        </a:rPr>
                        <a:t> understanding of the LT, but still need to work on the mathematical concepts and procedures</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r>
              <a:tr h="457175">
                <a:tc>
                  <a:txBody>
                    <a:bodyPr/>
                    <a:lstStyle/>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Not Yet</a:t>
                      </a:r>
                      <a:endParaRPr b="1" sz="18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1800"/>
                        <a:buFont typeface="Arial"/>
                        <a:buNone/>
                      </a:pPr>
                      <a:r>
                        <a:rPr b="1" lang="en" sz="1800" u="none" cap="none" strike="noStrike">
                          <a:solidFill>
                            <a:schemeClr val="accent1"/>
                          </a:solidFill>
                          <a:latin typeface="Nunito"/>
                          <a:ea typeface="Nunito"/>
                          <a:cs typeface="Nunito"/>
                          <a:sym typeface="Nunito"/>
                        </a:rPr>
                        <a:t>0</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 sz="1800" u="none" cap="none" strike="noStrike">
                          <a:solidFill>
                            <a:schemeClr val="accent1"/>
                          </a:solidFill>
                          <a:latin typeface="Nunito"/>
                          <a:ea typeface="Nunito"/>
                          <a:cs typeface="Nunito"/>
                          <a:sym typeface="Nunito"/>
                        </a:rPr>
                        <a:t>I demonstrate </a:t>
                      </a:r>
                      <a:r>
                        <a:rPr b="1" lang="en" sz="1800" u="none" cap="none" strike="noStrike">
                          <a:solidFill>
                            <a:schemeClr val="accent1"/>
                          </a:solidFill>
                          <a:latin typeface="Nunito"/>
                          <a:ea typeface="Nunito"/>
                          <a:cs typeface="Nunito"/>
                          <a:sym typeface="Nunito"/>
                        </a:rPr>
                        <a:t>below grade-level </a:t>
                      </a:r>
                      <a:r>
                        <a:rPr lang="en" sz="1800" u="none" cap="none" strike="noStrike">
                          <a:solidFill>
                            <a:schemeClr val="accent1"/>
                          </a:solidFill>
                          <a:latin typeface="Nunito"/>
                          <a:ea typeface="Nunito"/>
                          <a:cs typeface="Nunito"/>
                          <a:sym typeface="Nunito"/>
                        </a:rPr>
                        <a:t>understanding of the LT. I cannot do these types of problems yet.</a:t>
                      </a:r>
                      <a:endParaRPr b="1" sz="1800" u="none" cap="none" strike="noStrike">
                        <a:solidFill>
                          <a:schemeClr val="accent1"/>
                        </a:solidFill>
                        <a:latin typeface="Nunito"/>
                        <a:ea typeface="Nunito"/>
                        <a:cs typeface="Nunito"/>
                        <a:sym typeface="Nunito"/>
                      </a:endParaRPr>
                    </a:p>
                  </a:txBody>
                  <a:tcPr marT="91425" marB="91425" marR="91425" marL="91425">
                    <a:solidFill>
                      <a:srgbClr val="FF9900"/>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latin typeface="Trebuchet MS"/>
                <a:ea typeface="Trebuchet MS"/>
                <a:cs typeface="Trebuchet MS"/>
                <a:sym typeface="Trebuchet MS"/>
              </a:rPr>
              <a:t>Grading Categories</a:t>
            </a:r>
            <a:endParaRPr b="1">
              <a:solidFill>
                <a:schemeClr val="accent1"/>
              </a:solidFill>
              <a:latin typeface="Trebuchet MS"/>
              <a:ea typeface="Trebuchet MS"/>
              <a:cs typeface="Trebuchet MS"/>
              <a:sym typeface="Trebuchet MS"/>
            </a:endParaRPr>
          </a:p>
        </p:txBody>
      </p:sp>
      <p:sp>
        <p:nvSpPr>
          <p:cNvPr id="87" name="Google Shape;8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solidFill>
                  <a:schemeClr val="accent1"/>
                </a:solidFill>
              </a:rPr>
              <a:t>Grades in this class will be composed of the following categories.</a:t>
            </a:r>
            <a:endParaRPr>
              <a:solidFill>
                <a:schemeClr val="accent1"/>
              </a:solidFill>
            </a:endParaRPr>
          </a:p>
        </p:txBody>
      </p:sp>
      <p:graphicFrame>
        <p:nvGraphicFramePr>
          <p:cNvPr id="88" name="Google Shape;88;p6"/>
          <p:cNvGraphicFramePr/>
          <p:nvPr/>
        </p:nvGraphicFramePr>
        <p:xfrm>
          <a:off x="952500" y="2190750"/>
          <a:ext cx="3000000" cy="3000000"/>
        </p:xfrm>
        <a:graphic>
          <a:graphicData uri="http://schemas.openxmlformats.org/drawingml/2006/table">
            <a:tbl>
              <a:tblPr>
                <a:noFill/>
                <a:tableStyleId>{FE77C9FA-935F-47F1-9688-41765CA50B65}</a:tableStyleId>
              </a:tblPr>
              <a:tblGrid>
                <a:gridCol w="7239000"/>
              </a:tblGrid>
              <a:tr h="381000">
                <a:tc>
                  <a:txBody>
                    <a:bodyPr/>
                    <a:lstStyle/>
                    <a:p>
                      <a:pPr indent="0" lvl="0" marL="0" marR="0" rtl="0" algn="ctr">
                        <a:lnSpc>
                          <a:spcPct val="100000"/>
                        </a:lnSpc>
                        <a:spcBef>
                          <a:spcPts val="0"/>
                        </a:spcBef>
                        <a:spcAft>
                          <a:spcPts val="0"/>
                        </a:spcAft>
                        <a:buClr>
                          <a:srgbClr val="000000"/>
                        </a:buClr>
                        <a:buSzPts val="2400"/>
                        <a:buFont typeface="Arial"/>
                        <a:buNone/>
                      </a:pPr>
                      <a:r>
                        <a:rPr b="1" lang="en" sz="2400" u="none" cap="none" strike="noStrike">
                          <a:solidFill>
                            <a:schemeClr val="accent1"/>
                          </a:solidFill>
                          <a:latin typeface="Nunito"/>
                          <a:ea typeface="Nunito"/>
                          <a:cs typeface="Nunito"/>
                          <a:sym typeface="Nunito"/>
                        </a:rPr>
                        <a:t>Assessments: Quizzez/Tests, Projects, Final Exam</a:t>
                      </a:r>
                      <a:endParaRPr b="1" sz="2400" u="none" cap="none" strike="noStrike">
                        <a:solidFill>
                          <a:schemeClr val="accent1"/>
                        </a:solidFill>
                        <a:latin typeface="Nunito"/>
                        <a:ea typeface="Nunito"/>
                        <a:cs typeface="Nunito"/>
                        <a:sym typeface="Nunito"/>
                      </a:endParaRPr>
                    </a:p>
                    <a:p>
                      <a:pPr indent="0" lvl="0" marL="0" marR="0" rtl="0" algn="ctr">
                        <a:lnSpc>
                          <a:spcPct val="100000"/>
                        </a:lnSpc>
                        <a:spcBef>
                          <a:spcPts val="0"/>
                        </a:spcBef>
                        <a:spcAft>
                          <a:spcPts val="0"/>
                        </a:spcAft>
                        <a:buClr>
                          <a:srgbClr val="000000"/>
                        </a:buClr>
                        <a:buSzPts val="2400"/>
                        <a:buFont typeface="Arial"/>
                        <a:buNone/>
                      </a:pPr>
                      <a:r>
                        <a:rPr lang="en" sz="2400" u="none" cap="none" strike="noStrike">
                          <a:solidFill>
                            <a:schemeClr val="accent1"/>
                          </a:solidFill>
                          <a:latin typeface="Nunito"/>
                          <a:ea typeface="Nunito"/>
                          <a:cs typeface="Nunito"/>
                          <a:sym typeface="Nunito"/>
                        </a:rPr>
                        <a:t>90%</a:t>
                      </a:r>
                      <a:endParaRPr sz="2400" u="none" cap="none" strike="noStrike">
                        <a:solidFill>
                          <a:schemeClr val="accent1"/>
                        </a:solidFill>
                        <a:latin typeface="Nunito"/>
                        <a:ea typeface="Nunito"/>
                        <a:cs typeface="Nunito"/>
                        <a:sym typeface="Nunito"/>
                      </a:endParaRPr>
                    </a:p>
                  </a:txBody>
                  <a:tcPr marT="91425" marB="91425" marR="91425" marL="91425">
                    <a:solidFill>
                      <a:srgbClr val="FFFF00"/>
                    </a:solidFill>
                  </a:tcPr>
                </a:tc>
              </a:tr>
              <a:tr h="381000">
                <a:tc>
                  <a:txBody>
                    <a:bodyPr/>
                    <a:lstStyle/>
                    <a:p>
                      <a:pPr indent="0" lvl="0" marL="0" marR="0" rtl="0" algn="ctr">
                        <a:lnSpc>
                          <a:spcPct val="100000"/>
                        </a:lnSpc>
                        <a:spcBef>
                          <a:spcPts val="0"/>
                        </a:spcBef>
                        <a:spcAft>
                          <a:spcPts val="0"/>
                        </a:spcAft>
                        <a:buClr>
                          <a:srgbClr val="000000"/>
                        </a:buClr>
                        <a:buSzPts val="2400"/>
                        <a:buFont typeface="Arial"/>
                        <a:buNone/>
                      </a:pPr>
                      <a:r>
                        <a:rPr b="1" lang="en" sz="2400" u="none" cap="none" strike="noStrike">
                          <a:solidFill>
                            <a:schemeClr val="accent1"/>
                          </a:solidFill>
                        </a:rPr>
                        <a:t>Participation</a:t>
                      </a:r>
                      <a:endParaRPr b="1" sz="2400" u="none" cap="none" strike="noStrike">
                        <a:solidFill>
                          <a:schemeClr val="accent1"/>
                        </a:solidFill>
                      </a:endParaRPr>
                    </a:p>
                    <a:p>
                      <a:pPr indent="0" lvl="0" marL="0" marR="0" rtl="0" algn="ctr">
                        <a:lnSpc>
                          <a:spcPct val="100000"/>
                        </a:lnSpc>
                        <a:spcBef>
                          <a:spcPts val="0"/>
                        </a:spcBef>
                        <a:spcAft>
                          <a:spcPts val="0"/>
                        </a:spcAft>
                        <a:buClr>
                          <a:srgbClr val="000000"/>
                        </a:buClr>
                        <a:buSzPts val="2400"/>
                        <a:buFont typeface="Arial"/>
                        <a:buNone/>
                      </a:pPr>
                      <a:r>
                        <a:rPr lang="en" sz="2400" u="none" cap="none" strike="noStrike">
                          <a:solidFill>
                            <a:schemeClr val="accent1"/>
                          </a:solidFill>
                        </a:rPr>
                        <a:t>10%</a:t>
                      </a:r>
                      <a:endParaRPr sz="2400" u="none" cap="none" strike="noStrike">
                        <a:solidFill>
                          <a:schemeClr val="accent1"/>
                        </a:solidFill>
                      </a:endParaRPr>
                    </a:p>
                  </a:txBody>
                  <a:tcPr marT="91425" marB="91425" marR="91425" marL="91425">
                    <a:solidFill>
                      <a:srgbClr val="FFFF00"/>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accent1"/>
                </a:solidFill>
              </a:rPr>
              <a:t>Grade Distribution</a:t>
            </a:r>
            <a:endParaRPr b="1">
              <a:solidFill>
                <a:schemeClr val="accent1"/>
              </a:solidFill>
            </a:endParaRPr>
          </a:p>
        </p:txBody>
      </p:sp>
      <p:sp>
        <p:nvSpPr>
          <p:cNvPr id="94" name="Google Shape;94;p7"/>
          <p:cNvSpPr txBox="1"/>
          <p:nvPr>
            <p:ph idx="1" type="body"/>
          </p:nvPr>
        </p:nvSpPr>
        <p:spPr>
          <a:xfrm>
            <a:off x="311700" y="1152475"/>
            <a:ext cx="4014600" cy="3416400"/>
          </a:xfrm>
          <a:prstGeom prst="rect">
            <a:avLst/>
          </a:prstGeom>
          <a:solidFill>
            <a:schemeClr val="lt1"/>
          </a:solid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rPr lang="en">
                <a:solidFill>
                  <a:schemeClr val="accent1"/>
                </a:solidFill>
              </a:rPr>
              <a:t>The pie chart at the right shows the grade distribution for the two major categories of Assessments and Participation. </a:t>
            </a:r>
            <a:endParaRPr>
              <a:solidFill>
                <a:schemeClr val="accent1"/>
              </a:solidFill>
            </a:endParaRPr>
          </a:p>
          <a:p>
            <a:pPr indent="0" lvl="0" marL="0" rtl="0" algn="l">
              <a:lnSpc>
                <a:spcPct val="115000"/>
              </a:lnSpc>
              <a:spcBef>
                <a:spcPts val="1200"/>
              </a:spcBef>
              <a:spcAft>
                <a:spcPts val="1200"/>
              </a:spcAft>
              <a:buSzPts val="1800"/>
              <a:buNone/>
            </a:pPr>
            <a:r>
              <a:rPr lang="en">
                <a:solidFill>
                  <a:schemeClr val="accent1"/>
                </a:solidFill>
              </a:rPr>
              <a:t>Notice that Participation only helps 10% of your overall grade, while Assessments cover 90% of your grade. In other words you cannot pass the class with Participation alone</a:t>
            </a:r>
            <a:endParaRPr>
              <a:solidFill>
                <a:schemeClr val="accent1"/>
              </a:solidFill>
            </a:endParaRPr>
          </a:p>
        </p:txBody>
      </p:sp>
      <p:pic>
        <p:nvPicPr>
          <p:cNvPr id="95" name="Google Shape;95;p7" title="Chart"/>
          <p:cNvPicPr preferRelativeResize="0"/>
          <p:nvPr/>
        </p:nvPicPr>
        <p:blipFill rotWithShape="1">
          <a:blip r:embed="rId3">
            <a:alphaModFix/>
          </a:blip>
          <a:srcRect b="0" l="0" r="0" t="0"/>
          <a:stretch/>
        </p:blipFill>
        <p:spPr>
          <a:xfrm>
            <a:off x="4053325" y="881250"/>
            <a:ext cx="5003349" cy="3567926"/>
          </a:xfrm>
          <a:prstGeom prst="rect">
            <a:avLst/>
          </a:prstGeom>
          <a:noFill/>
          <a:ln>
            <a:noFill/>
          </a:ln>
        </p:spPr>
      </p:pic>
      <p:sp>
        <p:nvSpPr>
          <p:cNvPr id="96" name="Google Shape;96;p7"/>
          <p:cNvSpPr txBox="1"/>
          <p:nvPr/>
        </p:nvSpPr>
        <p:spPr>
          <a:xfrm>
            <a:off x="8707275" y="1255600"/>
            <a:ext cx="1310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chemeClr val="accent1"/>
                </a:solidFill>
              </a:rPr>
              <a:t>Cell Phone Policy</a:t>
            </a:r>
            <a:endParaRPr>
              <a:solidFill>
                <a:schemeClr val="accent1"/>
              </a:solidFill>
            </a:endParaRPr>
          </a:p>
        </p:txBody>
      </p:sp>
      <p:sp>
        <p:nvSpPr>
          <p:cNvPr id="102" name="Google Shape;102;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rPr lang="en">
                <a:solidFill>
                  <a:schemeClr val="accent1"/>
                </a:solidFill>
              </a:rPr>
              <a:t>My Cell Phone Policy is the following:</a:t>
            </a:r>
            <a:endParaRPr>
              <a:solidFill>
                <a:schemeClr val="accent1"/>
              </a:solidFill>
            </a:endParaRPr>
          </a:p>
          <a:p>
            <a:pPr indent="0" lvl="0" marL="0" rtl="0" algn="l">
              <a:lnSpc>
                <a:spcPct val="115000"/>
              </a:lnSpc>
              <a:spcBef>
                <a:spcPts val="1200"/>
              </a:spcBef>
              <a:spcAft>
                <a:spcPts val="0"/>
              </a:spcAft>
              <a:buSzPts val="1800"/>
              <a:buNone/>
            </a:pPr>
            <a:r>
              <a:rPr lang="en">
                <a:solidFill>
                  <a:schemeClr val="accent1"/>
                </a:solidFill>
              </a:rPr>
              <a:t>We will NOT be using the cell phone in class.  You are to put your cell phones away at the beginning of class.  If I see you using your phone I will ask you for it.</a:t>
            </a:r>
            <a:endParaRPr>
              <a:solidFill>
                <a:schemeClr val="accent1"/>
              </a:solidFill>
            </a:endParaRPr>
          </a:p>
          <a:p>
            <a:pPr indent="0" lvl="0" marL="0" rtl="0" algn="l">
              <a:lnSpc>
                <a:spcPct val="115000"/>
              </a:lnSpc>
              <a:spcBef>
                <a:spcPts val="1200"/>
              </a:spcBef>
              <a:spcAft>
                <a:spcPts val="0"/>
              </a:spcAft>
              <a:buSzPts val="1800"/>
              <a:buNone/>
            </a:pPr>
            <a:r>
              <a:rPr lang="en">
                <a:solidFill>
                  <a:schemeClr val="accent1"/>
                </a:solidFill>
              </a:rPr>
              <a:t>1st:	You get your </a:t>
            </a:r>
            <a:r>
              <a:rPr lang="en">
                <a:solidFill>
                  <a:schemeClr val="lt1"/>
                </a:solidFill>
              </a:rPr>
              <a:t>phone back at end of cl</a:t>
            </a:r>
            <a:r>
              <a:rPr lang="en">
                <a:solidFill>
                  <a:schemeClr val="accent1"/>
                </a:solidFill>
              </a:rPr>
              <a:t>ass.</a:t>
            </a:r>
            <a:endParaRPr>
              <a:solidFill>
                <a:schemeClr val="accent1"/>
              </a:solidFill>
            </a:endParaRPr>
          </a:p>
          <a:p>
            <a:pPr indent="0" lvl="0" marL="0" rtl="0" algn="l">
              <a:lnSpc>
                <a:spcPct val="115000"/>
              </a:lnSpc>
              <a:spcBef>
                <a:spcPts val="1200"/>
              </a:spcBef>
              <a:spcAft>
                <a:spcPts val="0"/>
              </a:spcAft>
              <a:buSzPts val="1800"/>
              <a:buNone/>
            </a:pPr>
            <a:r>
              <a:rPr lang="en">
                <a:solidFill>
                  <a:schemeClr val="accent1"/>
                </a:solidFill>
              </a:rPr>
              <a:t>2nd:	You get your </a:t>
            </a:r>
            <a:r>
              <a:rPr lang="en">
                <a:solidFill>
                  <a:schemeClr val="lt1"/>
                </a:solidFill>
              </a:rPr>
              <a:t>phone back at end of school</a:t>
            </a:r>
            <a:r>
              <a:rPr lang="en"/>
              <a:t> </a:t>
            </a:r>
            <a:r>
              <a:rPr lang="en">
                <a:solidFill>
                  <a:schemeClr val="accent1"/>
                </a:solidFill>
              </a:rPr>
              <a:t>day.</a:t>
            </a:r>
            <a:endParaRPr>
              <a:solidFill>
                <a:schemeClr val="accent1"/>
              </a:solidFill>
            </a:endParaRPr>
          </a:p>
          <a:p>
            <a:pPr indent="0" lvl="0" marL="0" rtl="0" algn="l">
              <a:lnSpc>
                <a:spcPct val="115000"/>
              </a:lnSpc>
              <a:spcBef>
                <a:spcPts val="1200"/>
              </a:spcBef>
              <a:spcAft>
                <a:spcPts val="0"/>
              </a:spcAft>
              <a:buSzPts val="1800"/>
              <a:buNone/>
            </a:pPr>
            <a:r>
              <a:rPr lang="en">
                <a:solidFill>
                  <a:schemeClr val="accent1"/>
                </a:solidFill>
              </a:rPr>
              <a:t>3rd:  You must get</a:t>
            </a:r>
            <a:r>
              <a:rPr lang="en"/>
              <a:t> </a:t>
            </a:r>
            <a:r>
              <a:rPr lang="en">
                <a:solidFill>
                  <a:schemeClr val="lt1"/>
                </a:solidFill>
              </a:rPr>
              <a:t>your phone back from the</a:t>
            </a:r>
            <a:r>
              <a:rPr lang="en"/>
              <a:t> </a:t>
            </a:r>
            <a:r>
              <a:rPr lang="en">
                <a:solidFill>
                  <a:schemeClr val="accent1"/>
                </a:solidFill>
              </a:rPr>
              <a:t>office.</a:t>
            </a:r>
            <a:endParaRPr>
              <a:solidFill>
                <a:schemeClr val="accent1"/>
              </a:solidFill>
            </a:endParaRPr>
          </a:p>
          <a:p>
            <a:pPr indent="0" lvl="0" marL="0" rtl="0" algn="l">
              <a:lnSpc>
                <a:spcPct val="115000"/>
              </a:lnSpc>
              <a:spcBef>
                <a:spcPts val="1200"/>
              </a:spcBef>
              <a:spcAft>
                <a:spcPts val="1200"/>
              </a:spcAft>
              <a:buSzPts val="1800"/>
              <a:buNone/>
            </a:pPr>
            <a:r>
              <a:rPr lang="en">
                <a:solidFill>
                  <a:schemeClr val="accent1"/>
                </a:solidFill>
              </a:rPr>
              <a:t>In any case, I will be</a:t>
            </a:r>
            <a:r>
              <a:rPr lang="en"/>
              <a:t> </a:t>
            </a:r>
            <a:r>
              <a:rPr lang="en">
                <a:solidFill>
                  <a:schemeClr val="lt1"/>
                </a:solidFill>
              </a:rPr>
              <a:t>calling home and making </a:t>
            </a:r>
            <a:r>
              <a:rPr lang="en">
                <a:solidFill>
                  <a:schemeClr val="accent1"/>
                </a:solidFill>
              </a:rPr>
              <a:t>a note on your permanent MISIS record.  </a:t>
            </a:r>
            <a:endParaRPr>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Note to Parents About Cell Phones</a:t>
            </a:r>
            <a:endParaRPr/>
          </a:p>
        </p:txBody>
      </p:sp>
      <p:sp>
        <p:nvSpPr>
          <p:cNvPr id="108" name="Google Shape;108;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p>
        </p:txBody>
      </p:sp>
      <p:graphicFrame>
        <p:nvGraphicFramePr>
          <p:cNvPr id="109" name="Google Shape;109;p9"/>
          <p:cNvGraphicFramePr/>
          <p:nvPr/>
        </p:nvGraphicFramePr>
        <p:xfrm>
          <a:off x="952500" y="1287750"/>
          <a:ext cx="3000000" cy="3000000"/>
        </p:xfrm>
        <a:graphic>
          <a:graphicData uri="http://schemas.openxmlformats.org/drawingml/2006/table">
            <a:tbl>
              <a:tblPr>
                <a:noFill/>
                <a:tableStyleId>{FE77C9FA-935F-47F1-9688-41765CA50B65}</a:tableStyleId>
              </a:tblPr>
              <a:tblGrid>
                <a:gridCol w="7239000"/>
              </a:tblGrid>
              <a:tr h="2454700">
                <a:tc>
                  <a:txBody>
                    <a:bodyPr/>
                    <a:lstStyle/>
                    <a:p>
                      <a:pPr indent="0" lvl="0" marL="0" marR="0" rtl="0" algn="l">
                        <a:lnSpc>
                          <a:spcPct val="100000"/>
                        </a:lnSpc>
                        <a:spcBef>
                          <a:spcPts val="0"/>
                        </a:spcBef>
                        <a:spcAft>
                          <a:spcPts val="0"/>
                        </a:spcAft>
                        <a:buClr>
                          <a:srgbClr val="000000"/>
                        </a:buClr>
                        <a:buSzPts val="2400"/>
                        <a:buFont typeface="Arial"/>
                        <a:buNone/>
                      </a:pPr>
                      <a:r>
                        <a:rPr lang="en" sz="2400" u="none" cap="none" strike="noStrike">
                          <a:solidFill>
                            <a:srgbClr val="CC0000"/>
                          </a:solidFill>
                        </a:rPr>
                        <a:t>Dear parents,</a:t>
                      </a:r>
                      <a:endParaRPr sz="2400" u="none" cap="none" strike="noStrike">
                        <a:solidFill>
                          <a:srgbClr val="CC0000"/>
                        </a:solidFill>
                      </a:endParaRPr>
                    </a:p>
                    <a:p>
                      <a:pPr indent="0" lvl="0" marL="0" marR="0" rtl="0" algn="l">
                        <a:lnSpc>
                          <a:spcPct val="100000"/>
                        </a:lnSpc>
                        <a:spcBef>
                          <a:spcPts val="0"/>
                        </a:spcBef>
                        <a:spcAft>
                          <a:spcPts val="0"/>
                        </a:spcAft>
                        <a:buClr>
                          <a:srgbClr val="000000"/>
                        </a:buClr>
                        <a:buSzPts val="2400"/>
                        <a:buFont typeface="Arial"/>
                        <a:buNone/>
                      </a:pPr>
                      <a:r>
                        <a:rPr lang="en" sz="2400" u="none" cap="none" strike="noStrike">
                          <a:solidFill>
                            <a:srgbClr val="CC0000"/>
                          </a:solidFill>
                        </a:rPr>
                        <a:t>If you should have to get a hold of your son or daughter during school hours, kindly call the school office (213) 480-4600.  They will call my room and your child can come to the office to talk to you.  </a:t>
                      </a:r>
                      <a:endParaRPr sz="2400" u="none" cap="none" strike="noStrike">
                        <a:solidFill>
                          <a:srgbClr val="CC0000"/>
                        </a:solidFill>
                      </a:endParaRPr>
                    </a:p>
                  </a:txBody>
                  <a:tcPr marT="91425" marB="91425" marR="91425" marL="91425">
                    <a:solidFill>
                      <a:schemeClr val="lt2"/>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